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51" autoAdjust="0"/>
  </p:normalViewPr>
  <p:slideViewPr>
    <p:cSldViewPr>
      <p:cViewPr varScale="1">
        <p:scale>
          <a:sx n="111" d="100"/>
          <a:sy n="111" d="100"/>
        </p:scale>
        <p:origin x="-9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1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allet%20Percussion%20Harmonic%20Information%20Analyz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Harmonics</a:t>
            </a:r>
            <a:r>
              <a:rPr lang="en-US" baseline="0"/>
              <a:t> and Frequencies of  Vibraphone Struck with Mallets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VBD</c:v>
          </c:tx>
          <c:cat>
            <c:strLit>
              <c:ptCount val="5"/>
              <c:pt idx="0">
                <c:v>Harmonic 1</c:v>
              </c:pt>
              <c:pt idx="1">
                <c:v> Harmonic 2</c:v>
              </c:pt>
              <c:pt idx="2">
                <c:v> Harmonic 3</c:v>
              </c:pt>
              <c:pt idx="3">
                <c:v> Harmonic 4</c:v>
              </c:pt>
              <c:pt idx="4">
                <c:v> Harmonic 5</c:v>
              </c:pt>
            </c:strLit>
          </c:cat>
          <c:val>
            <c:numRef>
              <c:f>'Main Data'!$F$64:$J$64</c:f>
              <c:numCache>
                <c:formatCode>General</c:formatCode>
                <c:ptCount val="5"/>
                <c:pt idx="0">
                  <c:v>380</c:v>
                </c:pt>
                <c:pt idx="1">
                  <c:v>445</c:v>
                </c:pt>
                <c:pt idx="2">
                  <c:v>892</c:v>
                </c:pt>
                <c:pt idx="3">
                  <c:v>1776.5</c:v>
                </c:pt>
                <c:pt idx="4">
                  <c:v>4045</c:v>
                </c:pt>
              </c:numCache>
            </c:numRef>
          </c:val>
        </c:ser>
        <c:ser>
          <c:idx val="1"/>
          <c:order val="1"/>
          <c:tx>
            <c:v>VBW</c:v>
          </c:tx>
          <c:cat>
            <c:strLit>
              <c:ptCount val="5"/>
              <c:pt idx="0">
                <c:v>Harmonic 1</c:v>
              </c:pt>
              <c:pt idx="1">
                <c:v> Harmonic 2</c:v>
              </c:pt>
              <c:pt idx="2">
                <c:v> Harmonic 3</c:v>
              </c:pt>
              <c:pt idx="3">
                <c:v> Harmonic 4</c:v>
              </c:pt>
              <c:pt idx="4">
                <c:v> Harmonic 5</c:v>
              </c:pt>
            </c:strLit>
          </c:cat>
          <c:val>
            <c:numRef>
              <c:f>'Main Data'!$F$65:$J$65</c:f>
              <c:numCache>
                <c:formatCode>General</c:formatCode>
                <c:ptCount val="5"/>
                <c:pt idx="0">
                  <c:v>443.125</c:v>
                </c:pt>
                <c:pt idx="1">
                  <c:v>1775.75</c:v>
                </c:pt>
              </c:numCache>
            </c:numRef>
          </c:val>
        </c:ser>
        <c:ser>
          <c:idx val="2"/>
          <c:order val="2"/>
          <c:tx>
            <c:v>VRD</c:v>
          </c:tx>
          <c:cat>
            <c:strLit>
              <c:ptCount val="5"/>
              <c:pt idx="0">
                <c:v>Harmonic 1</c:v>
              </c:pt>
              <c:pt idx="1">
                <c:v> Harmonic 2</c:v>
              </c:pt>
              <c:pt idx="2">
                <c:v> Harmonic 3</c:v>
              </c:pt>
              <c:pt idx="3">
                <c:v> Harmonic 4</c:v>
              </c:pt>
              <c:pt idx="4">
                <c:v> Harmonic 5</c:v>
              </c:pt>
            </c:strLit>
          </c:cat>
          <c:val>
            <c:numRef>
              <c:f>'Main Data'!$F$66:$J$66</c:f>
              <c:numCache>
                <c:formatCode>General</c:formatCode>
                <c:ptCount val="5"/>
                <c:pt idx="0">
                  <c:v>446</c:v>
                </c:pt>
                <c:pt idx="1">
                  <c:v>895</c:v>
                </c:pt>
                <c:pt idx="2">
                  <c:v>1778</c:v>
                </c:pt>
              </c:numCache>
            </c:numRef>
          </c:val>
        </c:ser>
        <c:ser>
          <c:idx val="3"/>
          <c:order val="3"/>
          <c:tx>
            <c:v>VRW</c:v>
          </c:tx>
          <c:cat>
            <c:strLit>
              <c:ptCount val="5"/>
              <c:pt idx="0">
                <c:v>Harmonic 1</c:v>
              </c:pt>
              <c:pt idx="1">
                <c:v> Harmonic 2</c:v>
              </c:pt>
              <c:pt idx="2">
                <c:v> Harmonic 3</c:v>
              </c:pt>
              <c:pt idx="3">
                <c:v> Harmonic 4</c:v>
              </c:pt>
              <c:pt idx="4">
                <c:v> Harmonic 5</c:v>
              </c:pt>
            </c:strLit>
          </c:cat>
          <c:val>
            <c:numRef>
              <c:f>'Main Data'!$F$67:$J$67</c:f>
              <c:numCache>
                <c:formatCode>General</c:formatCode>
                <c:ptCount val="5"/>
                <c:pt idx="0">
                  <c:v>443.13</c:v>
                </c:pt>
              </c:numCache>
            </c:numRef>
          </c:val>
        </c:ser>
        <c:ser>
          <c:idx val="4"/>
          <c:order val="4"/>
          <c:tx>
            <c:v>VWD</c:v>
          </c:tx>
          <c:cat>
            <c:strLit>
              <c:ptCount val="5"/>
              <c:pt idx="0">
                <c:v>Harmonic 1</c:v>
              </c:pt>
              <c:pt idx="1">
                <c:v> Harmonic 2</c:v>
              </c:pt>
              <c:pt idx="2">
                <c:v> Harmonic 3</c:v>
              </c:pt>
              <c:pt idx="3">
                <c:v> Harmonic 4</c:v>
              </c:pt>
              <c:pt idx="4">
                <c:v> Harmonic 5</c:v>
              </c:pt>
            </c:strLit>
          </c:cat>
          <c:val>
            <c:numRef>
              <c:f>'Main Data'!$F$68:$J$68</c:f>
              <c:numCache>
                <c:formatCode>General</c:formatCode>
                <c:ptCount val="5"/>
                <c:pt idx="0">
                  <c:v>445</c:v>
                </c:pt>
                <c:pt idx="1">
                  <c:v>895</c:v>
                </c:pt>
                <c:pt idx="2">
                  <c:v>1776</c:v>
                </c:pt>
                <c:pt idx="3">
                  <c:v>2456</c:v>
                </c:pt>
              </c:numCache>
            </c:numRef>
          </c:val>
        </c:ser>
        <c:ser>
          <c:idx val="5"/>
          <c:order val="5"/>
          <c:tx>
            <c:v>VWW</c:v>
          </c:tx>
          <c:cat>
            <c:strLit>
              <c:ptCount val="5"/>
              <c:pt idx="0">
                <c:v>Harmonic 1</c:v>
              </c:pt>
              <c:pt idx="1">
                <c:v> Harmonic 2</c:v>
              </c:pt>
              <c:pt idx="2">
                <c:v> Harmonic 3</c:v>
              </c:pt>
              <c:pt idx="3">
                <c:v> Harmonic 4</c:v>
              </c:pt>
              <c:pt idx="4">
                <c:v> Harmonic 5</c:v>
              </c:pt>
            </c:strLit>
          </c:cat>
          <c:val>
            <c:numRef>
              <c:f>'Main Data'!$F$69:$J$69</c:f>
              <c:numCache>
                <c:formatCode>General</c:formatCode>
                <c:ptCount val="5"/>
                <c:pt idx="0">
                  <c:v>443.13</c:v>
                </c:pt>
                <c:pt idx="1">
                  <c:v>2455.25</c:v>
                </c:pt>
              </c:numCache>
            </c:numRef>
          </c:val>
        </c:ser>
        <c:marker val="1"/>
        <c:axId val="59389824"/>
        <c:axId val="59391360"/>
      </c:lineChart>
      <c:catAx>
        <c:axId val="59389824"/>
        <c:scaling>
          <c:orientation val="minMax"/>
        </c:scaling>
        <c:axPos val="b"/>
        <c:tickLblPos val="nextTo"/>
        <c:crossAx val="59391360"/>
        <c:crosses val="autoZero"/>
        <c:auto val="1"/>
        <c:lblAlgn val="ctr"/>
        <c:lblOffset val="100"/>
      </c:catAx>
      <c:valAx>
        <c:axId val="593913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Frequency (Hz)</a:t>
                </a:r>
              </a:p>
            </c:rich>
          </c:tx>
          <c:layout/>
        </c:title>
        <c:numFmt formatCode="General" sourceLinked="1"/>
        <c:tickLblPos val="nextTo"/>
        <c:crossAx val="593898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1107F-C2A7-491E-AEA3-D00FF5A43285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31171-2F7B-4EEB-BA34-CC6DB80A7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BBBD4-858D-47B6-B3E8-41D236DD16EC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DE123-1AC3-436A-86E3-A4CE8C09D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 harmonics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DE123-1AC3-436A-86E3-A4CE8C09D1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Might go</a:t>
            </a:r>
            <a:r>
              <a:rPr lang="en-US" baseline="0" dirty="0" smtClean="0"/>
              <a:t> back a slide to show synthesis of  </a:t>
            </a:r>
            <a:r>
              <a:rPr lang="en-US" baseline="0" dirty="0" err="1" smtClean="0"/>
              <a:t>sawtooth</a:t>
            </a:r>
            <a:r>
              <a:rPr lang="en-US" baseline="0" dirty="0" smtClean="0"/>
              <a:t> 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DE123-1AC3-436A-86E3-A4CE8C09D1E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Sounds are near respective</a:t>
            </a:r>
            <a:r>
              <a:rPr lang="en-US" baseline="0" dirty="0" smtClean="0"/>
              <a:t> harmonics on graphs; full sound is at 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DE123-1AC3-436A-86E3-A4CE8C09D1E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Sounds are with black mallet on vibes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DE123-1AC3-436A-86E3-A4CE8C09D1E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wind in bamboo grove for sound</a:t>
            </a:r>
            <a:r>
              <a:rPr lang="en-US" baseline="0" dirty="0" smtClean="0"/>
              <a:t> clip?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DE123-1AC3-436A-86E3-A4CE8C09D1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6FE0D-C6D7-441A-B959-FED77DE38FB3}" type="datetimeFigureOut">
              <a:rPr lang="en-US"/>
              <a:pPr>
                <a:defRPr/>
              </a:pPr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E650-CEF0-46FC-8F0F-8DD58928D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7997-68E4-45FD-837A-CB7AEE3ECE0B}" type="datetimeFigureOut">
              <a:rPr lang="en-US"/>
              <a:pPr>
                <a:defRPr/>
              </a:pPr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ADD3-C51F-45B4-A4B5-4B2375975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519C8-04CE-4271-B8DF-40CC3D4C15DB}" type="datetimeFigureOut">
              <a:rPr lang="en-US"/>
              <a:pPr>
                <a:defRPr/>
              </a:pPr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A521-C332-439D-AF88-7DDA70054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F8537-8C05-4D6C-A4E7-254EC25FAD9E}" type="datetimeFigureOut">
              <a:rPr lang="en-US"/>
              <a:pPr>
                <a:defRPr/>
              </a:pPr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9663A-282A-4221-B669-856D8FB58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185AE-CF27-4C64-B50F-38FAF7F4EDB5}" type="datetimeFigureOut">
              <a:rPr lang="en-US"/>
              <a:pPr>
                <a:defRPr/>
              </a:pPr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0966-F839-4900-A99B-115F85EC3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6438-D127-45F5-9C96-35CC644A1B8E}" type="datetimeFigureOut">
              <a:rPr lang="en-US"/>
              <a:pPr>
                <a:defRPr/>
              </a:pPr>
              <a:t>7/27/2009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D39A-1DC1-40AC-AC46-70D748D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19F6E-687A-4918-92C2-8F3E9C392A69}" type="datetimeFigureOut">
              <a:rPr lang="en-US"/>
              <a:pPr>
                <a:defRPr/>
              </a:pPr>
              <a:t>7/27/2009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349E-5A14-4B4B-A939-3BD0571FF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52AD-D2CC-4BF0-A927-A461690924FF}" type="datetimeFigureOut">
              <a:rPr lang="en-US"/>
              <a:pPr>
                <a:defRPr/>
              </a:pPr>
              <a:t>7/27/2009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9C5EA-0C51-495B-9647-A9EEE0B81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5176-9BC0-4A2B-A000-955E7F205BDA}" type="datetimeFigureOut">
              <a:rPr lang="en-US"/>
              <a:pPr>
                <a:defRPr/>
              </a:pPr>
              <a:t>7/27/2009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1DB20-1652-408C-BE84-F19EAB42B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A230E-2D28-47B9-B3E9-68E06BB2E673}" type="datetimeFigureOut">
              <a:rPr lang="en-US"/>
              <a:pPr>
                <a:defRPr/>
              </a:pPr>
              <a:t>7/27/2009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7D0F-E507-4645-B6C9-AC7B94880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DDA2-C04F-41DD-91E2-F7DE1A40CBFF}" type="datetimeFigureOut">
              <a:rPr lang="en-US"/>
              <a:pPr>
                <a:defRPr/>
              </a:pPr>
              <a:t>7/27/2009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31B9B-737A-41FB-AE20-8A376CD9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A09B87-3480-459F-910E-BDB79FD551F3}" type="datetimeFigureOut">
              <a:rPr lang="en-US"/>
              <a:pPr>
                <a:defRPr/>
              </a:pPr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20E1CB-956A-4224-9553-DC9DCCE09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audio" Target="file:///F:\Max_Candocia\Data\Max_Marimba_A220\Stick_Node.wav" TargetMode="External"/><Relationship Id="rId1" Type="http://schemas.openxmlformats.org/officeDocument/2006/relationships/audio" Target="file:///F:\Max_Candocia\Data\Max_Marimba_A220\Stick_Center.wav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file:///F:\Sound%20Clips\La%20Fille%20aux%20Cheveux%20de%20Lin%20(Whiplash%20Percussion%20Ensemble).wma" TargetMode="External"/><Relationship Id="rId1" Type="http://schemas.openxmlformats.org/officeDocument/2006/relationships/audio" Target="file:///F:\Sound%20Clips\Marimba%20Sample%20(Nathaniel%20Bartlett).wm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Sound%20Clips\Fantasy%20on%20Japanese%20Wood%20Prints%20Clip.wma" TargetMode="Externa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file:///F:\Sound%20Clips\sawtooth%20wave%20440%20hz.wav" TargetMode="External"/><Relationship Id="rId1" Type="http://schemas.openxmlformats.org/officeDocument/2006/relationships/audio" Target="file:///F:\Sound%20Clips\sine%20wave%20440%20hz.wav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d/Sine_waves_different_frequencies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notesSlide" Target="../notesSlides/notesSlide3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Max_Candocia\Data\Max_Vibes_A440\Black_Wet.wav" TargetMode="External"/><Relationship Id="rId1" Type="http://schemas.openxmlformats.org/officeDocument/2006/relationships/audio" Target="file:///F:\Max_Candocia\Data\Max_Vibes_A440\Black_Dry.wav" TargetMode="External"/><Relationship Id="rId6" Type="http://schemas.openxmlformats.org/officeDocument/2006/relationships/image" Target="../media/image9.pn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file:///F:\Max_Candocia\Data\Max_Kelon_Xylophone_A880\Plastic_Node.wav" TargetMode="External"/><Relationship Id="rId7" Type="http://schemas.openxmlformats.org/officeDocument/2006/relationships/image" Target="../media/image22.png"/><Relationship Id="rId12" Type="http://schemas.openxmlformats.org/officeDocument/2006/relationships/image" Target="../media/image6.png"/><Relationship Id="rId2" Type="http://schemas.openxmlformats.org/officeDocument/2006/relationships/audio" Target="file:///F:\Max_Candocia\Data\Max_Kelon_Xylophone_A880\Plastic_Edge.wav" TargetMode="External"/><Relationship Id="rId1" Type="http://schemas.openxmlformats.org/officeDocument/2006/relationships/audio" Target="file:///F:\Max_Candocia\Data\Max_Kelon_Xylophone_A880\Plastic_Center.wav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dirty="0" smtClean="0"/>
              <a:t>Harmonic Analysis of Mallet Percussion</a:t>
            </a:r>
          </a:p>
        </p:txBody>
      </p:sp>
      <p:pic>
        <p:nvPicPr>
          <p:cNvPr id="1027" name="Picture 3" descr="C:\Users\maxcan\AppData\Local\Microsoft\Windows\Temporary Internet Files\Content.IE5\NC9DI8GA\MCj030532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038600"/>
            <a:ext cx="4528052" cy="2427287"/>
          </a:xfrm>
          <a:prstGeom prst="rect">
            <a:avLst/>
          </a:prstGeom>
          <a:noFill/>
        </p:spPr>
      </p:pic>
      <p:pic>
        <p:nvPicPr>
          <p:cNvPr id="1032" name="Picture 8" descr="C:\Users\maxcan\AppData\Local\Microsoft\Windows\Temporary Internet Files\Content.IE5\RLOYXO3R\MCj035497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33800"/>
            <a:ext cx="3113087" cy="2730871"/>
          </a:xfrm>
          <a:prstGeom prst="rect">
            <a:avLst/>
          </a:prstGeom>
          <a:noFill/>
        </p:spPr>
      </p:pic>
      <p:pic>
        <p:nvPicPr>
          <p:cNvPr id="12" name="Picture 11" descr="Black_Node_harmonic_ranges.png"/>
          <p:cNvPicPr>
            <a:picLocks noChangeAspect="1"/>
          </p:cNvPicPr>
          <p:nvPr/>
        </p:nvPicPr>
        <p:blipFill>
          <a:blip r:embed="rId4" cstate="print"/>
          <a:srcRect l="19608" t="41553" r="4902" b="19339"/>
          <a:stretch>
            <a:fillRect/>
          </a:stretch>
        </p:blipFill>
        <p:spPr>
          <a:xfrm>
            <a:off x="838200" y="685800"/>
            <a:ext cx="7620000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3352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Max </a:t>
            </a:r>
            <a:r>
              <a:rPr lang="en-US" dirty="0" err="1" smtClean="0"/>
              <a:t>Candocia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Node</a:t>
            </a:r>
            <a:endParaRPr lang="en-US" dirty="0"/>
          </a:p>
        </p:txBody>
      </p:sp>
      <p:pic>
        <p:nvPicPr>
          <p:cNvPr id="4" name="Content Placeholder 3" descr="Natural_Rubber_Node_harmonic_ran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8785" y="1600200"/>
            <a:ext cx="60464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Marimba Harmonics</a:t>
            </a:r>
            <a:endParaRPr lang="en-US" dirty="0"/>
          </a:p>
        </p:txBody>
      </p:sp>
      <p:pic>
        <p:nvPicPr>
          <p:cNvPr id="4" name="Content Placeholder 3" descr="Black_Center_harmonic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371600"/>
            <a:ext cx="2286000" cy="1714500"/>
          </a:xfrm>
        </p:spPr>
      </p:pic>
      <p:pic>
        <p:nvPicPr>
          <p:cNvPr id="5" name="Picture 4" descr="Black_Edge_harmoni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19200"/>
            <a:ext cx="2362200" cy="1771650"/>
          </a:xfrm>
          <a:prstGeom prst="rect">
            <a:avLst/>
          </a:prstGeom>
        </p:spPr>
      </p:pic>
      <p:pic>
        <p:nvPicPr>
          <p:cNvPr id="6" name="Picture 5" descr="Black_Node_harmonic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219200"/>
            <a:ext cx="2286000" cy="1790700"/>
          </a:xfrm>
          <a:prstGeom prst="rect">
            <a:avLst/>
          </a:prstGeom>
        </p:spPr>
      </p:pic>
      <p:pic>
        <p:nvPicPr>
          <p:cNvPr id="7" name="Picture 6" descr="Red_Center_harmonic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3200400"/>
            <a:ext cx="2286000" cy="1714500"/>
          </a:xfrm>
          <a:prstGeom prst="rect">
            <a:avLst/>
          </a:prstGeom>
        </p:spPr>
      </p:pic>
      <p:pic>
        <p:nvPicPr>
          <p:cNvPr id="8" name="Picture 7" descr="Red_Edge_harmonic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3200400"/>
            <a:ext cx="2235200" cy="1676400"/>
          </a:xfrm>
          <a:prstGeom prst="rect">
            <a:avLst/>
          </a:prstGeom>
        </p:spPr>
      </p:pic>
      <p:pic>
        <p:nvPicPr>
          <p:cNvPr id="9" name="Picture 8" descr="Red_Node_harmonic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3200400"/>
            <a:ext cx="2286000" cy="17145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52600" y="5105400"/>
          <a:ext cx="5390387" cy="906430"/>
        </p:xfrm>
        <a:graphic>
          <a:graphicData uri="http://schemas.openxmlformats.org/drawingml/2006/table">
            <a:tbl>
              <a:tblPr/>
              <a:tblGrid>
                <a:gridCol w="715694"/>
                <a:gridCol w="718214"/>
                <a:gridCol w="567011"/>
                <a:gridCol w="624972"/>
                <a:gridCol w="675374"/>
                <a:gridCol w="695534"/>
                <a:gridCol w="705614"/>
                <a:gridCol w="687974"/>
              </a:tblGrid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Arial"/>
                        </a:rPr>
                        <a:t>Instrument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Mallet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Location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# Harmonics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H1 Freq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H2 Freq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H3 Freq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H4 Freq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Marimba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Black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Center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221.5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665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990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Marimba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Black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Edge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221.4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665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885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2240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Marimba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Black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Node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221.5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885.5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2210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Marimba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Red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Center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221.6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664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Marimba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Red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Edge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221.4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664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885.5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Marimba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Red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Node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221.5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885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Stick on Marimba</a:t>
            </a:r>
            <a:endParaRPr lang="en-US" dirty="0"/>
          </a:p>
        </p:txBody>
      </p:sp>
      <p:pic>
        <p:nvPicPr>
          <p:cNvPr id="4" name="Picture 3" descr="Stick_Center_harmonic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181100"/>
            <a:ext cx="2743200" cy="2095500"/>
          </a:xfrm>
          <a:prstGeom prst="rect">
            <a:avLst/>
          </a:prstGeom>
        </p:spPr>
      </p:pic>
      <p:pic>
        <p:nvPicPr>
          <p:cNvPr id="5" name="Picture 4" descr="Stick_Edge_harmonic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1143000"/>
            <a:ext cx="2971800" cy="2171700"/>
          </a:xfrm>
          <a:prstGeom prst="rect">
            <a:avLst/>
          </a:prstGeom>
        </p:spPr>
      </p:pic>
      <p:pic>
        <p:nvPicPr>
          <p:cNvPr id="6" name="Picture 5" descr="Stick_Node_harmonic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702" y="1066800"/>
            <a:ext cx="2895298" cy="2286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3505200"/>
          <a:ext cx="6095999" cy="461268"/>
        </p:xfrm>
        <a:graphic>
          <a:graphicData uri="http://schemas.openxmlformats.org/drawingml/2006/table">
            <a:tbl>
              <a:tblPr/>
              <a:tblGrid>
                <a:gridCol w="641447"/>
                <a:gridCol w="643705"/>
                <a:gridCol w="508188"/>
                <a:gridCol w="560136"/>
                <a:gridCol w="605308"/>
                <a:gridCol w="623377"/>
                <a:gridCol w="632412"/>
                <a:gridCol w="616602"/>
                <a:gridCol w="632412"/>
                <a:gridCol w="632412"/>
              </a:tblGrid>
              <a:tr h="1153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Instrument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Mallet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Location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# Harmonics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H1 Freq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H2 Freq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H3 Freq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H4 Freq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H5 Freq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H6 Freq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153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Marimba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Stick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Center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latin typeface="Arial"/>
                        </a:rPr>
                        <a:t>222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latin typeface="Arial"/>
                        </a:rPr>
                        <a:t>2100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latin typeface="Arial"/>
                        </a:rPr>
                        <a:t>2210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latin typeface="Arial"/>
                        </a:rPr>
                        <a:t>2400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153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Marimba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Stick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Edge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latin typeface="Arial"/>
                        </a:rPr>
                        <a:t>221.5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latin typeface="Arial"/>
                        </a:rPr>
                        <a:t>885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latin typeface="Arial"/>
                        </a:rPr>
                        <a:t>2205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153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Marimba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Stick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Arial"/>
                        </a:rPr>
                        <a:t>Node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latin typeface="Arial"/>
                        </a:rPr>
                        <a:t>221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latin typeface="Arial"/>
                        </a:rPr>
                        <a:t>855.3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latin typeface="Arial"/>
                        </a:rPr>
                        <a:t>2064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latin typeface="Arial"/>
                        </a:rPr>
                        <a:t>2210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latin typeface="Arial"/>
                        </a:rPr>
                        <a:t>3900</a:t>
                      </a:r>
                    </a:p>
                  </a:txBody>
                  <a:tcPr marL="6783" marR="6783" marT="6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latin typeface="Arial"/>
                        </a:rPr>
                        <a:t>4460</a:t>
                      </a:r>
                    </a:p>
                  </a:txBody>
                  <a:tcPr marL="6783" marR="6783" marT="6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9" name="Stick_Cente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819400" y="1219200"/>
            <a:ext cx="304800" cy="304800"/>
          </a:xfrm>
          <a:prstGeom prst="rect">
            <a:avLst/>
          </a:prstGeom>
        </p:spPr>
      </p:pic>
      <p:pic>
        <p:nvPicPr>
          <p:cNvPr id="10" name="Stick_Nod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8763000" y="1143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Sounds made of harmonics</a:t>
            </a:r>
          </a:p>
          <a:p>
            <a:r>
              <a:rPr lang="en-US" sz="2000" dirty="0" smtClean="0"/>
              <a:t>Relative phase has no apparent pattern in mallet percussion</a:t>
            </a:r>
          </a:p>
          <a:p>
            <a:r>
              <a:rPr lang="en-US" sz="2000" dirty="0" smtClean="0"/>
              <a:t>Vibraphone very simple sound when wet, more complicated when dry</a:t>
            </a:r>
          </a:p>
          <a:p>
            <a:r>
              <a:rPr lang="en-US" sz="2000" dirty="0" smtClean="0"/>
              <a:t>Soft mallets on marimba and vibes induce sounds with less harmonics</a:t>
            </a:r>
          </a:p>
          <a:p>
            <a:r>
              <a:rPr lang="en-US" sz="2000" dirty="0" smtClean="0"/>
              <a:t>Xylophone </a:t>
            </a:r>
            <a:r>
              <a:rPr lang="en-US" sz="2000" dirty="0" smtClean="0"/>
              <a:t>has different sounds depending on striking location</a:t>
            </a:r>
          </a:p>
          <a:p>
            <a:r>
              <a:rPr lang="en-US" sz="2000" dirty="0" smtClean="0"/>
              <a:t>Harder mallets on marimba produce trends in harmonics similar to xylophone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to:</a:t>
            </a:r>
          </a:p>
          <a:p>
            <a:r>
              <a:rPr lang="en-US" sz="2400" dirty="0" smtClean="0"/>
              <a:t>Professor Steve </a:t>
            </a:r>
            <a:r>
              <a:rPr lang="en-US" sz="2400" dirty="0" err="1" smtClean="0"/>
              <a:t>Errede</a:t>
            </a:r>
            <a:endParaRPr lang="en-US" sz="2400" dirty="0" smtClean="0"/>
          </a:p>
          <a:p>
            <a:r>
              <a:rPr lang="en-US" sz="2400" dirty="0" smtClean="0"/>
              <a:t>Adam Watts</a:t>
            </a:r>
          </a:p>
          <a:p>
            <a:r>
              <a:rPr lang="en-US" sz="2400" dirty="0" smtClean="0"/>
              <a:t>Dan Carson</a:t>
            </a:r>
          </a:p>
          <a:p>
            <a:r>
              <a:rPr lang="en-US" sz="2400" dirty="0" smtClean="0"/>
              <a:t>3M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29217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4800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Richard Feynman playing conga; photo courtesy of physics.miami.edu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Basic understanding of sound waves and mallet percussion</a:t>
            </a:r>
          </a:p>
          <a:p>
            <a:r>
              <a:rPr lang="en-US" sz="2800" dirty="0" smtClean="0"/>
              <a:t>Understand harmonic analysis</a:t>
            </a:r>
          </a:p>
          <a:p>
            <a:r>
              <a:rPr lang="en-US" sz="2800" dirty="0" smtClean="0"/>
              <a:t>Understand difference in sounds of different mallets and striking location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66800" y="1447800"/>
            <a:ext cx="2286000" cy="563563"/>
          </a:xfrm>
        </p:spPr>
        <p:txBody>
          <a:bodyPr/>
          <a:lstStyle/>
          <a:p>
            <a:r>
              <a:rPr lang="en-US" sz="4000" smtClean="0"/>
              <a:t>Marimba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914400" y="4953000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Photo courtesy of vichitex.com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4344" name="Title 1"/>
          <p:cNvSpPr>
            <a:spLocks/>
          </p:cNvSpPr>
          <p:nvPr/>
        </p:nvSpPr>
        <p:spPr bwMode="auto">
          <a:xfrm>
            <a:off x="4876800" y="1295400"/>
            <a:ext cx="266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Calibri" pitchFamily="34" charset="0"/>
              </a:rPr>
              <a:t>Vibraphone</a:t>
            </a:r>
          </a:p>
        </p:txBody>
      </p:sp>
      <p:sp>
        <p:nvSpPr>
          <p:cNvPr id="14345" name="TextBox 4"/>
          <p:cNvSpPr txBox="1">
            <a:spLocks noChangeArrowheads="1"/>
          </p:cNvSpPr>
          <p:nvPr/>
        </p:nvSpPr>
        <p:spPr bwMode="auto">
          <a:xfrm>
            <a:off x="5105400" y="5105400"/>
            <a:ext cx="1941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Photo courtesy of woodbrass.com</a:t>
            </a:r>
          </a:p>
        </p:txBody>
      </p:sp>
      <p:pic>
        <p:nvPicPr>
          <p:cNvPr id="10" name="Marimba Sample (Nathaniel Bartlett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352800" y="1676400"/>
            <a:ext cx="304800" cy="304800"/>
          </a:xfrm>
          <a:prstGeom prst="rect">
            <a:avLst/>
          </a:prstGeom>
        </p:spPr>
      </p:pic>
      <p:pic>
        <p:nvPicPr>
          <p:cNvPr id="11" name="La Fille aux Cheveux de Lin (Whiplash Percussion Ensemble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467600" y="1676400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2057400"/>
            <a:ext cx="31325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Recording: Vermont Counterpoint, Nathaniel Bartlett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2133600"/>
            <a:ext cx="4139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Recording: La </a:t>
            </a:r>
            <a:r>
              <a:rPr lang="en-US" sz="1000" dirty="0" err="1" smtClean="0"/>
              <a:t>Fille</a:t>
            </a:r>
            <a:r>
              <a:rPr lang="en-US" sz="1000" dirty="0" smtClean="0"/>
              <a:t> Aux </a:t>
            </a:r>
            <a:r>
              <a:rPr lang="en-US" sz="1000" dirty="0" err="1" smtClean="0"/>
              <a:t>Cheveux</a:t>
            </a:r>
            <a:r>
              <a:rPr lang="en-US" sz="1000" dirty="0" smtClean="0"/>
              <a:t> de Lin, Ozone Percussion Ensemble</a:t>
            </a:r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286000"/>
            <a:ext cx="37775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2514600"/>
            <a:ext cx="3004146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Xylophone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733800" y="49530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Photo courtesy of onlinerock.com</a:t>
            </a:r>
          </a:p>
        </p:txBody>
      </p:sp>
      <p:pic>
        <p:nvPicPr>
          <p:cNvPr id="6" name="Fantasy on Japanese Wood Prints Clip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43600" y="76200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1143000"/>
            <a:ext cx="2784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Recording: Fantasy on Japanese Wood Prints</a:t>
            </a:r>
            <a:endParaRPr lang="en-US" sz="1000" dirty="0"/>
          </a:p>
        </p:txBody>
      </p:sp>
      <p:pic>
        <p:nvPicPr>
          <p:cNvPr id="8" name="Picture 7" descr="kelon xylopho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1676400"/>
            <a:ext cx="5058103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5257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Sine:</a:t>
            </a:r>
          </a:p>
          <a:p>
            <a:r>
              <a:rPr lang="en-US" sz="1400" dirty="0" err="1" smtClean="0"/>
              <a:t>Sawtooth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Sound Waves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Vibrating medium (</a:t>
            </a:r>
            <a:r>
              <a:rPr lang="en-US" dirty="0" err="1" smtClean="0"/>
              <a:t>ie</a:t>
            </a:r>
            <a:r>
              <a:rPr lang="en-US" dirty="0" smtClean="0"/>
              <a:t>. Air, water, ground)</a:t>
            </a:r>
          </a:p>
          <a:p>
            <a:r>
              <a:rPr lang="en-US" dirty="0" smtClean="0"/>
              <a:t>Longitudinal</a:t>
            </a:r>
          </a:p>
          <a:p>
            <a:r>
              <a:rPr lang="en-US" dirty="0" smtClean="0"/>
              <a:t>Harmonics</a:t>
            </a:r>
          </a:p>
          <a:p>
            <a:pPr lvl="1"/>
            <a:r>
              <a:rPr lang="en-US" sz="1600" dirty="0" smtClean="0"/>
              <a:t>Sinusoidal Components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17411" name="Picture 3" descr="Ondes_compression_2d_20_peti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200400"/>
            <a:ext cx="32766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 rot="10800000" flipV="1">
            <a:off x="3352800" y="6172200"/>
            <a:ext cx="183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dirty="0"/>
              <a:t>Images courtesy of Wikipedia</a:t>
            </a:r>
          </a:p>
        </p:txBody>
      </p:sp>
      <p:pic>
        <p:nvPicPr>
          <p:cNvPr id="17414" name="Picture 6" descr="Periodic_identity_functi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733800"/>
            <a:ext cx="4676775" cy="1200150"/>
          </a:xfrm>
          <a:prstGeom prst="rect">
            <a:avLst/>
          </a:prstGeom>
          <a:noFill/>
        </p:spPr>
      </p:pic>
      <p:pic>
        <p:nvPicPr>
          <p:cNvPr id="7" name="sine wave 440 hz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143000" y="5257800"/>
            <a:ext cx="304800" cy="304800"/>
          </a:xfrm>
          <a:prstGeom prst="rect">
            <a:avLst/>
          </a:prstGeom>
        </p:spPr>
      </p:pic>
      <p:pic>
        <p:nvPicPr>
          <p:cNvPr id="8" name="sawtooth wave 440 hz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1295400" y="5486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400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2400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74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Qualities of Harmonics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sz="2800" dirty="0" smtClean="0"/>
              <a:t>Frequency</a:t>
            </a:r>
          </a:p>
          <a:p>
            <a:pPr lvl="1"/>
            <a:r>
              <a:rPr lang="en-US" sz="1400" dirty="0" smtClean="0"/>
              <a:t>Cycles per second (Hertz); </a:t>
            </a:r>
            <a:br>
              <a:rPr lang="en-US" sz="1400" dirty="0" smtClean="0"/>
            </a:br>
            <a:r>
              <a:rPr lang="en-US" sz="1400" dirty="0" smtClean="0"/>
              <a:t>determines pitch</a:t>
            </a:r>
          </a:p>
          <a:p>
            <a:endParaRPr lang="en-US" sz="2800" dirty="0" smtClean="0"/>
          </a:p>
          <a:p>
            <a:r>
              <a:rPr lang="en-US" sz="2800" dirty="0" smtClean="0"/>
              <a:t>Amplitude</a:t>
            </a:r>
          </a:p>
          <a:p>
            <a:pPr lvl="1"/>
            <a:r>
              <a:rPr lang="en-US" sz="1400" dirty="0" smtClean="0"/>
              <a:t>Power of wave; determines </a:t>
            </a:r>
            <a:br>
              <a:rPr lang="en-US" sz="1400" dirty="0" smtClean="0"/>
            </a:br>
            <a:r>
              <a:rPr lang="en-US" sz="1400" dirty="0" smtClean="0"/>
              <a:t>loudness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Phase</a:t>
            </a:r>
            <a:endParaRPr lang="en-US" sz="1400" dirty="0" smtClean="0"/>
          </a:p>
          <a:p>
            <a:pPr lvl="1"/>
            <a:r>
              <a:rPr lang="en-US" sz="1400" dirty="0" smtClean="0"/>
              <a:t>Location of harmonic relative </a:t>
            </a:r>
            <a:br>
              <a:rPr lang="en-US" sz="1400" dirty="0" smtClean="0"/>
            </a:br>
            <a:r>
              <a:rPr lang="en-US" sz="1400" dirty="0" smtClean="0"/>
              <a:t>to other harmonics</a:t>
            </a:r>
          </a:p>
        </p:txBody>
      </p:sp>
      <p:pic>
        <p:nvPicPr>
          <p:cNvPr id="18437" name="Picture 5" descr="File:Sine waves different frequencies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295400"/>
            <a:ext cx="3581400" cy="1195388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794125" y="2497138"/>
            <a:ext cx="1749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/>
              <a:t>Photo courtesy of Wikipedia</a:t>
            </a:r>
          </a:p>
        </p:txBody>
      </p:sp>
      <p:pic>
        <p:nvPicPr>
          <p:cNvPr id="18439" name="Picture 7" descr="cosine amplitudes (cornell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895600"/>
            <a:ext cx="4114800" cy="1157288"/>
          </a:xfrm>
          <a:prstGeom prst="rect">
            <a:avLst/>
          </a:prstGeom>
          <a:noFill/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641725" y="4173538"/>
            <a:ext cx="2274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Photo courtesy of physics.cornell.edu</a:t>
            </a:r>
          </a:p>
        </p:txBody>
      </p:sp>
      <p:pic>
        <p:nvPicPr>
          <p:cNvPr id="18441" name="Picture 9" descr="3PhasePowerWave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419600"/>
            <a:ext cx="2400300" cy="1544638"/>
          </a:xfrm>
          <a:prstGeom prst="rect">
            <a:avLst/>
          </a:prstGeom>
          <a:noFill/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886200" y="6096000"/>
            <a:ext cx="236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Photo courtesy of 3phasepower.org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40" grpId="0"/>
      <p:bldP spid="184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Harmonic Analysis</a:t>
            </a:r>
          </a:p>
        </p:txBody>
      </p:sp>
      <p:pic>
        <p:nvPicPr>
          <p:cNvPr id="19461" name="Picture 5" descr="Hard_Rubber_Center_harmonic_ranges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1547813" y="1600200"/>
            <a:ext cx="6046787" cy="4525963"/>
          </a:xfrm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81200" y="6248400"/>
            <a:ext cx="4905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Harmonics of Kelon xylophone struck in center with hard rubber mallet</a:t>
            </a:r>
          </a:p>
        </p:txBody>
      </p:sp>
      <p:pic>
        <p:nvPicPr>
          <p:cNvPr id="5" name="Hard_Rubber_Center_0.wav">
            <a:hlinkClick r:id="" action="ppaction://media"/>
          </p:cNvPr>
          <p:cNvPicPr>
            <a:picLocks noRot="1" noChangeAspect="1"/>
          </p:cNvPicPr>
          <p:nvPr>
            <a:wavAudioFile r:embed="rId1" name="Hard_Rubber_Center_0.wav"/>
          </p:nvPr>
        </p:nvPicPr>
        <p:blipFill>
          <a:blip r:embed="rId9" cstate="print"/>
          <a:stretch>
            <a:fillRect/>
          </a:stretch>
        </p:blipFill>
        <p:spPr>
          <a:xfrm>
            <a:off x="3276600" y="5867400"/>
            <a:ext cx="304800" cy="304800"/>
          </a:xfrm>
          <a:prstGeom prst="rect">
            <a:avLst/>
          </a:prstGeom>
        </p:spPr>
      </p:pic>
      <p:pic>
        <p:nvPicPr>
          <p:cNvPr id="6" name="Hard_Rubber_Center_1.wav">
            <a:hlinkClick r:id="" action="ppaction://media"/>
          </p:cNvPr>
          <p:cNvPicPr>
            <a:picLocks noRot="1" noChangeAspect="1"/>
          </p:cNvPicPr>
          <p:nvPr>
            <a:wavAudioFile r:embed="rId2" name="Hard_Rubber_Center_1.wav"/>
          </p:nvPr>
        </p:nvPicPr>
        <p:blipFill>
          <a:blip r:embed="rId10" cstate="print"/>
          <a:stretch>
            <a:fillRect/>
          </a:stretch>
        </p:blipFill>
        <p:spPr>
          <a:xfrm>
            <a:off x="4038600" y="5867400"/>
            <a:ext cx="304800" cy="304800"/>
          </a:xfrm>
          <a:prstGeom prst="rect">
            <a:avLst/>
          </a:prstGeom>
        </p:spPr>
      </p:pic>
      <p:pic>
        <p:nvPicPr>
          <p:cNvPr id="7" name="Hard_Rubber_Center_2.wav">
            <a:hlinkClick r:id="" action="ppaction://media"/>
          </p:cNvPr>
          <p:cNvPicPr>
            <a:picLocks noRot="1" noChangeAspect="1"/>
          </p:cNvPicPr>
          <p:nvPr>
            <a:wavAudioFile r:embed="rId3" name="Hard_Rubber_Center_2.wav"/>
          </p:nvPr>
        </p:nvPicPr>
        <p:blipFill>
          <a:blip r:embed="rId10" cstate="print"/>
          <a:stretch>
            <a:fillRect/>
          </a:stretch>
        </p:blipFill>
        <p:spPr>
          <a:xfrm>
            <a:off x="4724400" y="5867400"/>
            <a:ext cx="304800" cy="304800"/>
          </a:xfrm>
          <a:prstGeom prst="rect">
            <a:avLst/>
          </a:prstGeom>
        </p:spPr>
      </p:pic>
      <p:pic>
        <p:nvPicPr>
          <p:cNvPr id="8" name="Hard_Rubber_Center_3.wav">
            <a:hlinkClick r:id="" action="ppaction://media"/>
          </p:cNvPr>
          <p:cNvPicPr>
            <a:picLocks noRot="1" noChangeAspect="1"/>
          </p:cNvPicPr>
          <p:nvPr>
            <a:wavAudioFile r:embed="rId4" name="Hard_Rubber_Center_3.wav"/>
          </p:nvPr>
        </p:nvPicPr>
        <p:blipFill>
          <a:blip r:embed="rId10" cstate="print"/>
          <a:stretch>
            <a:fillRect/>
          </a:stretch>
        </p:blipFill>
        <p:spPr>
          <a:xfrm>
            <a:off x="7010400" y="5867400"/>
            <a:ext cx="304800" cy="304800"/>
          </a:xfrm>
          <a:prstGeom prst="rect">
            <a:avLst/>
          </a:prstGeom>
        </p:spPr>
      </p:pic>
      <p:pic>
        <p:nvPicPr>
          <p:cNvPr id="9" name="Hard_Rubber_Center_full.wav">
            <a:hlinkClick r:id="" action="ppaction://media"/>
          </p:cNvPr>
          <p:cNvPicPr>
            <a:picLocks noRot="1" noChangeAspect="1"/>
          </p:cNvPicPr>
          <p:nvPr>
            <a:wavAudioFile r:embed="rId5" name="Hard_Rubber_Center_full.wav"/>
          </p:nvPr>
        </p:nvPicPr>
        <p:blipFill>
          <a:blip r:embed="rId10" cstate="print"/>
          <a:stretch>
            <a:fillRect/>
          </a:stretch>
        </p:blipFill>
        <p:spPr>
          <a:xfrm>
            <a:off x="7543800" y="838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Vibraphone Harmonics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5334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Dry: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Wet: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5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71600" y="5257800"/>
          <a:ext cx="6096001" cy="906430"/>
        </p:xfrm>
        <a:graphic>
          <a:graphicData uri="http://schemas.openxmlformats.org/drawingml/2006/table">
            <a:tbl>
              <a:tblPr/>
              <a:tblGrid>
                <a:gridCol w="715694"/>
                <a:gridCol w="718214"/>
                <a:gridCol w="567011"/>
                <a:gridCol w="624972"/>
                <a:gridCol w="675374"/>
                <a:gridCol w="695534"/>
                <a:gridCol w="705614"/>
                <a:gridCol w="687974"/>
                <a:gridCol w="705614"/>
              </a:tblGrid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Instrument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Mallet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Location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# Harmonics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H1 dB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H2 dB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H3 dB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H4 dB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H5 dB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Arial"/>
                        </a:rPr>
                        <a:t>Vibraphone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Black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Dry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0.8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Vibraphone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Black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Wet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1.1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Vibraphone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Red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Dry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3.5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1.5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Vibraphone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Red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Wet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Vibraphone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White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Dry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0.5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0.6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Vibraphone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White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Wet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1.5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A"/>
                    </a:solidFill>
                  </a:tcPr>
                </a:tc>
              </a:tr>
            </a:tbl>
          </a:graphicData>
        </a:graphic>
      </p:graphicFrame>
      <p:pic>
        <p:nvPicPr>
          <p:cNvPr id="12" name="Black_Dry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696200" y="609600"/>
            <a:ext cx="304800" cy="304800"/>
          </a:xfrm>
          <a:prstGeom prst="rect">
            <a:avLst/>
          </a:prstGeom>
        </p:spPr>
      </p:pic>
      <p:pic>
        <p:nvPicPr>
          <p:cNvPr id="13" name="Black_Wet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696200" y="1143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dirty="0" smtClean="0"/>
              <a:t>Xylophone Harmonics</a:t>
            </a:r>
            <a:endParaRPr lang="en-US" dirty="0"/>
          </a:p>
        </p:txBody>
      </p:sp>
      <p:pic>
        <p:nvPicPr>
          <p:cNvPr id="4" name="Content Placeholder 3" descr="Plastic_Center_harmonics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838200"/>
            <a:ext cx="3175000" cy="2362200"/>
          </a:xfrm>
        </p:spPr>
      </p:pic>
      <p:pic>
        <p:nvPicPr>
          <p:cNvPr id="5" name="Picture 4" descr="Plastic_Edge_harmonic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838200"/>
            <a:ext cx="2895600" cy="2362200"/>
          </a:xfrm>
          <a:prstGeom prst="rect">
            <a:avLst/>
          </a:prstGeom>
        </p:spPr>
      </p:pic>
      <p:pic>
        <p:nvPicPr>
          <p:cNvPr id="6" name="Picture 5" descr="Plastic_Node_harmonic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838200"/>
            <a:ext cx="2667000" cy="243839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9200" y="5410200"/>
          <a:ext cx="6096000" cy="1294900"/>
        </p:xfrm>
        <a:graphic>
          <a:graphicData uri="http://schemas.openxmlformats.org/drawingml/2006/table">
            <a:tbl>
              <a:tblPr/>
              <a:tblGrid>
                <a:gridCol w="715694"/>
                <a:gridCol w="718214"/>
                <a:gridCol w="567011"/>
                <a:gridCol w="624972"/>
                <a:gridCol w="675374"/>
                <a:gridCol w="695534"/>
                <a:gridCol w="705614"/>
                <a:gridCol w="687974"/>
                <a:gridCol w="705613"/>
              </a:tblGrid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Arial"/>
                        </a:rPr>
                        <a:t>Instrument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Mallet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Location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# Harmonics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H1 Freq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Arial"/>
                        </a:rPr>
                        <a:t>H2 Freq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H3 Freq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H4 Freq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H5 Freq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Arial"/>
                        </a:rPr>
                        <a:t>Xylophone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Hard Rubber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Center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886.9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latin typeface="Arial"/>
                        </a:rPr>
                        <a:t>1750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latin typeface="Arial"/>
                        </a:rPr>
                        <a:t>2670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5100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Xylophone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Hard Rubber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Edge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886.9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1760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2670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5150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Xylophone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Hard Rubber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Node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886.85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2670.5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5155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Xylophone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Natural Rubber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Center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886.9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1750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2670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Xylophone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Natural Rubber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Edge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886.95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1760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2670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Xylophone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Natural Rubber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Node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887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1759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2167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2670.5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5150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Xylophone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Plastic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Center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886.9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1750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2670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5100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Xylophone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Plastic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Edge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886.95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1760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2670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5170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</a:tr>
              <a:tr h="12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Xylophone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Plastic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Node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886.85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2670.5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5200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570" marR="7570" marT="75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9E3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 descr="Natural_Rubber_Center_harmonic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124200"/>
            <a:ext cx="3048000" cy="2209800"/>
          </a:xfrm>
          <a:prstGeom prst="rect">
            <a:avLst/>
          </a:prstGeom>
        </p:spPr>
      </p:pic>
      <p:pic>
        <p:nvPicPr>
          <p:cNvPr id="11" name="Picture 10" descr="Natural_Rubber_Edge_harmonic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1800" y="3124200"/>
            <a:ext cx="2819400" cy="2171474"/>
          </a:xfrm>
          <a:prstGeom prst="rect">
            <a:avLst/>
          </a:prstGeom>
        </p:spPr>
      </p:pic>
      <p:pic>
        <p:nvPicPr>
          <p:cNvPr id="12" name="Picture 11" descr="Natural_Rubber_Node_harmonic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3200400"/>
            <a:ext cx="2590800" cy="2057400"/>
          </a:xfrm>
          <a:prstGeom prst="rect">
            <a:avLst/>
          </a:prstGeom>
        </p:spPr>
      </p:pic>
      <p:pic>
        <p:nvPicPr>
          <p:cNvPr id="13" name="Plastic_Cente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2057400" y="762000"/>
            <a:ext cx="304800" cy="304800"/>
          </a:xfrm>
          <a:prstGeom prst="rect">
            <a:avLst/>
          </a:prstGeom>
        </p:spPr>
      </p:pic>
      <p:pic>
        <p:nvPicPr>
          <p:cNvPr id="14" name="Plastic_Edg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4724400" y="762000"/>
            <a:ext cx="304800" cy="304800"/>
          </a:xfrm>
          <a:prstGeom prst="rect">
            <a:avLst/>
          </a:prstGeom>
        </p:spPr>
      </p:pic>
      <p:pic>
        <p:nvPicPr>
          <p:cNvPr id="15" name="Plastic_Node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7391400" y="76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4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</TotalTime>
  <Words>523</Words>
  <Application>Microsoft Office PowerPoint</Application>
  <PresentationFormat>On-screen Show (4:3)</PresentationFormat>
  <Paragraphs>319</Paragraphs>
  <Slides>14</Slides>
  <Notes>5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Harmonic Analysis of Mallet Percussion</vt:lpstr>
      <vt:lpstr>Goals</vt:lpstr>
      <vt:lpstr>Marimba</vt:lpstr>
      <vt:lpstr>Xylophone</vt:lpstr>
      <vt:lpstr>Sound Waves</vt:lpstr>
      <vt:lpstr>Qualities of Harmonics</vt:lpstr>
      <vt:lpstr>Harmonic Analysis</vt:lpstr>
      <vt:lpstr>Vibraphone Harmonics</vt:lpstr>
      <vt:lpstr>Xylophone Harmonics</vt:lpstr>
      <vt:lpstr>On the Node</vt:lpstr>
      <vt:lpstr>Marimba Harmonics</vt:lpstr>
      <vt:lpstr>Using a Stick on Marimba</vt:lpstr>
      <vt:lpstr>Conclusion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Harmonic Analysis of Mallet Percussion</dc:title>
  <dc:creator>Max Candocia</dc:creator>
  <cp:lastModifiedBy>Max Candocia</cp:lastModifiedBy>
  <cp:revision>129</cp:revision>
  <dcterms:created xsi:type="dcterms:W3CDTF">2009-07-20T19:31:37Z</dcterms:created>
  <dcterms:modified xsi:type="dcterms:W3CDTF">2009-07-28T13:54:55Z</dcterms:modified>
</cp:coreProperties>
</file>